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A653FE-F1DC-45D5-AAD8-E23ACD62C9C8}" type="datetimeFigureOut">
              <a:rPr lang="en-US" smtClean="0"/>
              <a:t>4/25/2020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12B93D-E7B7-4BA0-8D2C-296640A2F7DA}" type="slidenum">
              <a:rPr lang="en-US" smtClean="0"/>
              <a:t>‹#›</a:t>
            </a:fld>
            <a:endParaRPr lang="en-US" dirty="0"/>
          </a:p>
        </p:txBody>
      </p:sp>
    </p:spTree>
    <p:extLst>
      <p:ext uri="{BB962C8B-B14F-4D97-AF65-F5344CB8AC3E}">
        <p14:creationId xmlns:p14="http://schemas.microsoft.com/office/powerpoint/2010/main" val="3208879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6FF5CE6-21F1-41C8-81A5-14346E7F9EA1}" type="datetime1">
              <a:rPr lang="en-US" smtClean="0"/>
              <a:t>4/25/2020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A1FA90-1202-4E35-B7A5-3D0A41EEF4EA}" type="datetime1">
              <a:rPr lang="en-US" smtClean="0"/>
              <a:t>4/25/2020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6D5B54-D44A-4E2A-B7CE-B19963141AA1}" type="datetime1">
              <a:rPr lang="en-US" smtClean="0"/>
              <a:t>4/25/2020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910CD3F-FFAD-4636-A1DB-BE40647B4B04}" type="datetime1">
              <a:rPr lang="en-US" smtClean="0"/>
              <a:t>4/25/2020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7D865BC-2D05-465B-BF14-6CE433537561}" type="datetime1">
              <a:rPr lang="en-US" smtClean="0"/>
              <a:t>4/25/2020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86F6E70-C0EB-4FD6-AFB9-E889E0FD3343}" type="datetime1">
              <a:rPr lang="en-US" smtClean="0"/>
              <a:t>4/25/2020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4E88D652-027C-4A5B-A727-64CE9F7CBB34}" type="datetime1">
              <a:rPr lang="en-US" smtClean="0"/>
              <a:t>4/25/2020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46FE5A-60A6-44BB-992D-34B106D83F9A}" type="datetime1">
              <a:rPr lang="en-US" smtClean="0"/>
              <a:t>4/25/2020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8E84E4E-C160-4D5A-B63A-E925A753DC45}" type="datetime1">
              <a:rPr lang="en-US" smtClean="0"/>
              <a:t>4/25/2020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D209AE2-1C7C-4866-8F40-7F281B86A3DA}" type="datetime1">
              <a:rPr lang="en-US" smtClean="0"/>
              <a:t>4/25/2020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69D9B5E-ED90-41DE-9A63-C9142E088B20}" type="datetime1">
              <a:rPr lang="en-US" smtClean="0"/>
              <a:t>4/25/2020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7690EF1-F974-4C85-BBD1-4F9A0C25D457}" type="datetime1">
              <a:rPr lang="en-US" smtClean="0"/>
              <a:t>4/25/2020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CB74037-E525-4E20-8B31-95C70070DF94}" type="datetime1">
              <a:rPr lang="en-US" smtClean="0"/>
              <a:t>4/25/2020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549924B-808E-48FD-8D40-0CBBBCAA6918}" type="datetime1">
              <a:rPr lang="en-US" smtClean="0"/>
              <a:t>4/25/2020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9821D58-8C43-4A4C-A298-E8B31F3E1AE8}" type="datetime1">
              <a:rPr lang="en-US" smtClean="0"/>
              <a:t>4/25/2020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6887132-C3AA-4147-AFD5-F5CE566D26EF}" type="datetime1">
              <a:rPr lang="en-US" smtClean="0"/>
              <a:t>4/25/2020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DA0F617C-55F6-4FBC-B5FF-0B4E6F46AB6A}" type="datetime1">
              <a:rPr lang="en-US" smtClean="0"/>
              <a:t>4/25/2020</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34F6E041-B0F0-4307-8DD6-E79C886600A1}" type="datetime1">
              <a:rPr lang="en-US" smtClean="0"/>
              <a:t>4/25/2020</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935A5-0687-449E-8511-525B642855DB}"/>
              </a:ext>
            </a:extLst>
          </p:cNvPr>
          <p:cNvSpPr>
            <a:spLocks noGrp="1"/>
          </p:cNvSpPr>
          <p:nvPr>
            <p:ph type="ctrTitle"/>
          </p:nvPr>
        </p:nvSpPr>
        <p:spPr/>
        <p:txBody>
          <a:bodyPr/>
          <a:lstStyle/>
          <a:p>
            <a:r>
              <a:rPr lang="en-US" dirty="0"/>
              <a:t>The Drug problem and Fixing it </a:t>
            </a:r>
          </a:p>
        </p:txBody>
      </p:sp>
      <p:sp>
        <p:nvSpPr>
          <p:cNvPr id="3" name="Subtitle 2">
            <a:extLst>
              <a:ext uri="{FF2B5EF4-FFF2-40B4-BE49-F238E27FC236}">
                <a16:creationId xmlns:a16="http://schemas.microsoft.com/office/drawing/2014/main" id="{6ED5A8CA-CD2A-4642-A8DB-0B76321DE67E}"/>
              </a:ext>
            </a:extLst>
          </p:cNvPr>
          <p:cNvSpPr>
            <a:spLocks noGrp="1"/>
          </p:cNvSpPr>
          <p:nvPr>
            <p:ph type="subTitle" idx="1"/>
          </p:nvPr>
        </p:nvSpPr>
        <p:spPr/>
        <p:txBody>
          <a:bodyPr>
            <a:normAutofit lnSpcReduction="10000"/>
          </a:bodyPr>
          <a:lstStyle/>
          <a:p>
            <a:r>
              <a:rPr lang="en-US" dirty="0"/>
              <a:t>Name </a:t>
            </a:r>
          </a:p>
          <a:p>
            <a:r>
              <a:rPr lang="en-US" dirty="0"/>
              <a:t>Institution </a:t>
            </a:r>
          </a:p>
          <a:p>
            <a:r>
              <a:rPr lang="en-US" dirty="0"/>
              <a:t>Date </a:t>
            </a:r>
          </a:p>
        </p:txBody>
      </p:sp>
      <p:sp>
        <p:nvSpPr>
          <p:cNvPr id="4" name="Slide Number Placeholder 3">
            <a:extLst>
              <a:ext uri="{FF2B5EF4-FFF2-40B4-BE49-F238E27FC236}">
                <a16:creationId xmlns:a16="http://schemas.microsoft.com/office/drawing/2014/main" id="{D2A48897-86C9-42F5-BAC1-7FF798B67D71}"/>
              </a:ext>
            </a:extLst>
          </p:cNvPr>
          <p:cNvSpPr>
            <a:spLocks noGrp="1"/>
          </p:cNvSpPr>
          <p:nvPr>
            <p:ph type="sldNum" sz="quarter" idx="12"/>
          </p:nvPr>
        </p:nvSpPr>
        <p:spPr/>
        <p:txBody>
          <a:bodyPr/>
          <a:lstStyle/>
          <a:p>
            <a:fld id="{6D22F896-40B5-4ADD-8801-0D06FADFA095}" type="slidenum">
              <a:rPr lang="en-US" smtClean="0"/>
              <a:t>1</a:t>
            </a:fld>
            <a:endParaRPr lang="en-US" dirty="0"/>
          </a:p>
        </p:txBody>
      </p:sp>
    </p:spTree>
    <p:extLst>
      <p:ext uri="{BB962C8B-B14F-4D97-AF65-F5344CB8AC3E}">
        <p14:creationId xmlns:p14="http://schemas.microsoft.com/office/powerpoint/2010/main" val="4159524032"/>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3DE6C-C000-48A3-ADB6-315FF53DE65F}"/>
              </a:ext>
            </a:extLst>
          </p:cNvPr>
          <p:cNvSpPr>
            <a:spLocks noGrp="1"/>
          </p:cNvSpPr>
          <p:nvPr>
            <p:ph type="title"/>
          </p:nvPr>
        </p:nvSpPr>
        <p:spPr/>
        <p:txBody>
          <a:bodyPr/>
          <a:lstStyle/>
          <a:p>
            <a:pPr algn="ctr"/>
            <a:r>
              <a:rPr lang="en-US" dirty="0"/>
              <a:t>Summary </a:t>
            </a:r>
          </a:p>
        </p:txBody>
      </p:sp>
      <p:sp>
        <p:nvSpPr>
          <p:cNvPr id="3" name="Content Placeholder 2">
            <a:extLst>
              <a:ext uri="{FF2B5EF4-FFF2-40B4-BE49-F238E27FC236}">
                <a16:creationId xmlns:a16="http://schemas.microsoft.com/office/drawing/2014/main" id="{1867D867-EE74-4203-B345-34A9786A16DE}"/>
              </a:ext>
            </a:extLst>
          </p:cNvPr>
          <p:cNvSpPr>
            <a:spLocks noGrp="1"/>
          </p:cNvSpPr>
          <p:nvPr>
            <p:ph idx="1"/>
          </p:nvPr>
        </p:nvSpPr>
        <p:spPr/>
        <p:txBody>
          <a:bodyPr>
            <a:normAutofit fontScale="92500"/>
          </a:bodyPr>
          <a:lstStyle/>
          <a:p>
            <a:pPr marL="0" indent="0">
              <a:buNone/>
            </a:pPr>
            <a:r>
              <a:rPr lang="en-US" dirty="0"/>
              <a:t>Drug problem among the youths is slowly becoming a global crisis. There is increasing a number of young people aged between 12-24 years indulging themselves into the culture of drug abuse. This raises several questions on the moral upbringing of the contemporary youths in the society. Did the society neglect today’s youth? What motivates the youth to take drugs? Do the youths have adequate knowledge on the effects of taking drugs such as Marijuana and others in the society? These questions remain answered as the youths continue to take drugs.</a:t>
            </a:r>
          </a:p>
          <a:p>
            <a:pPr marL="0" indent="0">
              <a:buNone/>
            </a:pPr>
            <a:r>
              <a:rPr lang="en-US" dirty="0"/>
              <a:t>We shall explore youths health effects as a result of drug abuse and come up with possible solution to arrest the global situation before it comes out of hand. </a:t>
            </a:r>
          </a:p>
        </p:txBody>
      </p:sp>
      <p:sp>
        <p:nvSpPr>
          <p:cNvPr id="4" name="Slide Number Placeholder 3">
            <a:extLst>
              <a:ext uri="{FF2B5EF4-FFF2-40B4-BE49-F238E27FC236}">
                <a16:creationId xmlns:a16="http://schemas.microsoft.com/office/drawing/2014/main" id="{BEC03F48-D7B9-45FF-9C85-77975573B498}"/>
              </a:ext>
            </a:extLst>
          </p:cNvPr>
          <p:cNvSpPr>
            <a:spLocks noGrp="1"/>
          </p:cNvSpPr>
          <p:nvPr>
            <p:ph type="sldNum" sz="quarter" idx="12"/>
          </p:nvPr>
        </p:nvSpPr>
        <p:spPr/>
        <p:txBody>
          <a:bodyPr/>
          <a:lstStyle/>
          <a:p>
            <a:fld id="{6D22F896-40B5-4ADD-8801-0D06FADFA095}" type="slidenum">
              <a:rPr lang="en-US" smtClean="0"/>
              <a:t>2</a:t>
            </a:fld>
            <a:endParaRPr lang="en-US" dirty="0"/>
          </a:p>
        </p:txBody>
      </p:sp>
    </p:spTree>
    <p:extLst>
      <p:ext uri="{BB962C8B-B14F-4D97-AF65-F5344CB8AC3E}">
        <p14:creationId xmlns:p14="http://schemas.microsoft.com/office/powerpoint/2010/main" val="364907498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011A9-A013-416A-89F4-46536BAFC08C}"/>
              </a:ext>
            </a:extLst>
          </p:cNvPr>
          <p:cNvSpPr>
            <a:spLocks noGrp="1"/>
          </p:cNvSpPr>
          <p:nvPr>
            <p:ph type="title"/>
          </p:nvPr>
        </p:nvSpPr>
        <p:spPr/>
        <p:txBody>
          <a:bodyPr/>
          <a:lstStyle/>
          <a:p>
            <a:r>
              <a:rPr lang="en-US" dirty="0"/>
              <a:t>Reasons for why Youths engage in drug abuse</a:t>
            </a:r>
          </a:p>
        </p:txBody>
      </p:sp>
      <p:sp>
        <p:nvSpPr>
          <p:cNvPr id="3" name="Content Placeholder 2">
            <a:extLst>
              <a:ext uri="{FF2B5EF4-FFF2-40B4-BE49-F238E27FC236}">
                <a16:creationId xmlns:a16="http://schemas.microsoft.com/office/drawing/2014/main" id="{C4582B82-48A8-45D1-984A-566C65498533}"/>
              </a:ext>
            </a:extLst>
          </p:cNvPr>
          <p:cNvSpPr>
            <a:spLocks noGrp="1"/>
          </p:cNvSpPr>
          <p:nvPr>
            <p:ph idx="1"/>
          </p:nvPr>
        </p:nvSpPr>
        <p:spPr/>
        <p:txBody>
          <a:bodyPr>
            <a:normAutofit fontScale="70000" lnSpcReduction="20000"/>
          </a:bodyPr>
          <a:lstStyle/>
          <a:p>
            <a:r>
              <a:rPr lang="en-US" dirty="0"/>
              <a:t>There are quite a number of reasons why the youths engage in the drug and related substance abuse in the society. </a:t>
            </a:r>
          </a:p>
          <a:p>
            <a:r>
              <a:rPr lang="en-US" dirty="0"/>
              <a:t>1. Peer pressure- majority of the teens engage in the drug abuse because their friends take drugs (Gallagher et al., 2019). </a:t>
            </a:r>
          </a:p>
          <a:p>
            <a:r>
              <a:rPr lang="en-US" dirty="0"/>
              <a:t>2. to feel good- There is a misconception that drugs make people have a good feel hence they abuse the drugs to acquire such taste and preference. </a:t>
            </a:r>
          </a:p>
          <a:p>
            <a:r>
              <a:rPr lang="en-US" dirty="0"/>
              <a:t>3. To perform better- majority of people believe that when people are intoxicated, they are in position undertake their tasks better than when they are sober. </a:t>
            </a:r>
          </a:p>
          <a:p>
            <a:r>
              <a:rPr lang="en-US" dirty="0"/>
              <a:t>4. Majority of the youths and adolescents take drugs to experiment. They want to find out how they would feel when they take drugs.</a:t>
            </a:r>
          </a:p>
          <a:p>
            <a:r>
              <a:rPr lang="en-US" dirty="0"/>
              <a:t>5. to eradicate stress- There is a misconception that people who take drugs such as alcohol and other substances often feel good when they take drugs. </a:t>
            </a:r>
          </a:p>
          <a:p>
            <a:r>
              <a:rPr lang="en-US" dirty="0"/>
              <a:t>6. Some of the youths take drugs due to depression and despaired especially the orphaned children who find themselves with nothing ending up in the major cities and town’s streets. </a:t>
            </a:r>
          </a:p>
          <a:p>
            <a:endParaRPr lang="en-US" dirty="0"/>
          </a:p>
          <a:p>
            <a:endParaRPr lang="en-US" dirty="0"/>
          </a:p>
        </p:txBody>
      </p:sp>
      <p:sp>
        <p:nvSpPr>
          <p:cNvPr id="4" name="Slide Number Placeholder 3">
            <a:extLst>
              <a:ext uri="{FF2B5EF4-FFF2-40B4-BE49-F238E27FC236}">
                <a16:creationId xmlns:a16="http://schemas.microsoft.com/office/drawing/2014/main" id="{F119C1FE-887A-4306-B172-920205A0FD3E}"/>
              </a:ext>
            </a:extLst>
          </p:cNvPr>
          <p:cNvSpPr>
            <a:spLocks noGrp="1"/>
          </p:cNvSpPr>
          <p:nvPr>
            <p:ph type="sldNum" sz="quarter" idx="12"/>
          </p:nvPr>
        </p:nvSpPr>
        <p:spPr/>
        <p:txBody>
          <a:bodyPr/>
          <a:lstStyle/>
          <a:p>
            <a:fld id="{6D22F896-40B5-4ADD-8801-0D06FADFA095}" type="slidenum">
              <a:rPr lang="en-US" smtClean="0"/>
              <a:t>3</a:t>
            </a:fld>
            <a:endParaRPr lang="en-US" dirty="0"/>
          </a:p>
        </p:txBody>
      </p:sp>
    </p:spTree>
    <p:extLst>
      <p:ext uri="{BB962C8B-B14F-4D97-AF65-F5344CB8AC3E}">
        <p14:creationId xmlns:p14="http://schemas.microsoft.com/office/powerpoint/2010/main" val="3762074497"/>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67CBF-19A5-45CE-85F2-E6BA5978EA3A}"/>
              </a:ext>
            </a:extLst>
          </p:cNvPr>
          <p:cNvSpPr>
            <a:spLocks noGrp="1"/>
          </p:cNvSpPr>
          <p:nvPr>
            <p:ph type="title"/>
          </p:nvPr>
        </p:nvSpPr>
        <p:spPr/>
        <p:txBody>
          <a:bodyPr/>
          <a:lstStyle/>
          <a:p>
            <a:r>
              <a:rPr lang="en-US" dirty="0"/>
              <a:t>Effects of Drug abuse</a:t>
            </a:r>
          </a:p>
        </p:txBody>
      </p:sp>
      <p:sp>
        <p:nvSpPr>
          <p:cNvPr id="3" name="Content Placeholder 2">
            <a:extLst>
              <a:ext uri="{FF2B5EF4-FFF2-40B4-BE49-F238E27FC236}">
                <a16:creationId xmlns:a16="http://schemas.microsoft.com/office/drawing/2014/main" id="{38E8C21C-EF57-42E4-A9C0-F14F9B8E1A54}"/>
              </a:ext>
            </a:extLst>
          </p:cNvPr>
          <p:cNvSpPr>
            <a:spLocks noGrp="1"/>
          </p:cNvSpPr>
          <p:nvPr>
            <p:ph idx="1"/>
          </p:nvPr>
        </p:nvSpPr>
        <p:spPr/>
        <p:txBody>
          <a:bodyPr>
            <a:normAutofit fontScale="92500" lnSpcReduction="20000"/>
          </a:bodyPr>
          <a:lstStyle/>
          <a:p>
            <a:r>
              <a:rPr lang="en-US" dirty="0"/>
              <a:t>The intake of the drug and substance abuse in the society has numerous effects especially the health and income levels.</a:t>
            </a:r>
          </a:p>
          <a:p>
            <a:r>
              <a:rPr lang="en-US" dirty="0"/>
              <a:t>The abusers often become addicted as a result of consumption of the drugs. </a:t>
            </a:r>
          </a:p>
          <a:p>
            <a:r>
              <a:rPr lang="en-US" dirty="0"/>
              <a:t>The decrease in the level of productivity among the human resources in various organization.</a:t>
            </a:r>
          </a:p>
          <a:p>
            <a:r>
              <a:rPr lang="en-US" dirty="0"/>
              <a:t>The drug users may face sacking axe by the organization due to low to low productivity on their end. </a:t>
            </a:r>
          </a:p>
          <a:p>
            <a:r>
              <a:rPr lang="en-US" dirty="0"/>
              <a:t>Loss of income is experienced since the users often purchase drugs and substance abuse as well as when seeking medical facilities.</a:t>
            </a:r>
          </a:p>
          <a:p>
            <a:r>
              <a:rPr lang="en-US" dirty="0"/>
              <a:t>The drug abuse may result of loss of lives and property as a repercussions of using the drug. </a:t>
            </a:r>
          </a:p>
        </p:txBody>
      </p:sp>
      <p:sp>
        <p:nvSpPr>
          <p:cNvPr id="4" name="Slide Number Placeholder 3">
            <a:extLst>
              <a:ext uri="{FF2B5EF4-FFF2-40B4-BE49-F238E27FC236}">
                <a16:creationId xmlns:a16="http://schemas.microsoft.com/office/drawing/2014/main" id="{D82733FE-A24C-48A8-A90D-051223BD7C0D}"/>
              </a:ext>
            </a:extLst>
          </p:cNvPr>
          <p:cNvSpPr>
            <a:spLocks noGrp="1"/>
          </p:cNvSpPr>
          <p:nvPr>
            <p:ph type="sldNum" sz="quarter" idx="12"/>
          </p:nvPr>
        </p:nvSpPr>
        <p:spPr/>
        <p:txBody>
          <a:bodyPr/>
          <a:lstStyle/>
          <a:p>
            <a:fld id="{6D22F896-40B5-4ADD-8801-0D06FADFA095}" type="slidenum">
              <a:rPr lang="en-US" smtClean="0"/>
              <a:t>4</a:t>
            </a:fld>
            <a:endParaRPr lang="en-US" dirty="0"/>
          </a:p>
        </p:txBody>
      </p:sp>
    </p:spTree>
    <p:extLst>
      <p:ext uri="{BB962C8B-B14F-4D97-AF65-F5344CB8AC3E}">
        <p14:creationId xmlns:p14="http://schemas.microsoft.com/office/powerpoint/2010/main" val="211797921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8B036-2EAE-4CD3-B8D3-DEA1F63DC8D8}"/>
              </a:ext>
            </a:extLst>
          </p:cNvPr>
          <p:cNvSpPr>
            <a:spLocks noGrp="1"/>
          </p:cNvSpPr>
          <p:nvPr>
            <p:ph type="title"/>
          </p:nvPr>
        </p:nvSpPr>
        <p:spPr/>
        <p:txBody>
          <a:bodyPr/>
          <a:lstStyle/>
          <a:p>
            <a:r>
              <a:rPr lang="en-US" dirty="0"/>
              <a:t>Fixing drug Problem</a:t>
            </a:r>
          </a:p>
        </p:txBody>
      </p:sp>
      <p:sp>
        <p:nvSpPr>
          <p:cNvPr id="3" name="Content Placeholder 2">
            <a:extLst>
              <a:ext uri="{FF2B5EF4-FFF2-40B4-BE49-F238E27FC236}">
                <a16:creationId xmlns:a16="http://schemas.microsoft.com/office/drawing/2014/main" id="{68B5E9AD-1699-4612-A460-B6F34FF18799}"/>
              </a:ext>
            </a:extLst>
          </p:cNvPr>
          <p:cNvSpPr>
            <a:spLocks noGrp="1"/>
          </p:cNvSpPr>
          <p:nvPr>
            <p:ph idx="1"/>
          </p:nvPr>
        </p:nvSpPr>
        <p:spPr/>
        <p:txBody>
          <a:bodyPr>
            <a:normAutofit fontScale="85000" lnSpcReduction="20000"/>
          </a:bodyPr>
          <a:lstStyle/>
          <a:p>
            <a:r>
              <a:rPr lang="en-US" dirty="0"/>
              <a:t>It is mandatory for every member of the society to take active role in sorting out drug problem in society. Some of the ways the society can adopt include; </a:t>
            </a:r>
          </a:p>
          <a:p>
            <a:r>
              <a:rPr lang="en-US" dirty="0"/>
              <a:t>1. Creating awareness to the vulnerable members particularly the youth on the effects of taking marijuana and other related drugs</a:t>
            </a:r>
          </a:p>
          <a:p>
            <a:r>
              <a:rPr lang="en-US" dirty="0"/>
              <a:t>2. promoting a culture of sporting activities to allow the youth to remain engage in the society hence not engage in  drug menace. </a:t>
            </a:r>
          </a:p>
          <a:p>
            <a:r>
              <a:rPr lang="en-US" dirty="0"/>
              <a:t>3. Encouraging peer education in the society to allow people learn together hence positive image the youths (Van Wormer and Davis, 2016). </a:t>
            </a:r>
          </a:p>
          <a:p>
            <a:r>
              <a:rPr lang="en-US" dirty="0"/>
              <a:t>4. incorporating Drug Education to the school curriculum to allow students understand the effects of drug abuse (Best, Irving, and Albertson, 2017). </a:t>
            </a:r>
          </a:p>
          <a:p>
            <a:r>
              <a:rPr lang="en-US" dirty="0"/>
              <a:t>5. preventing the youths from any social interactions likely to lead them engage in drug abuse.</a:t>
            </a:r>
          </a:p>
        </p:txBody>
      </p:sp>
      <p:sp>
        <p:nvSpPr>
          <p:cNvPr id="4" name="Slide Number Placeholder 3">
            <a:extLst>
              <a:ext uri="{FF2B5EF4-FFF2-40B4-BE49-F238E27FC236}">
                <a16:creationId xmlns:a16="http://schemas.microsoft.com/office/drawing/2014/main" id="{E667FF4E-D351-4BE1-8032-488CA00C21CC}"/>
              </a:ext>
            </a:extLst>
          </p:cNvPr>
          <p:cNvSpPr>
            <a:spLocks noGrp="1"/>
          </p:cNvSpPr>
          <p:nvPr>
            <p:ph type="sldNum" sz="quarter" idx="12"/>
          </p:nvPr>
        </p:nvSpPr>
        <p:spPr/>
        <p:txBody>
          <a:bodyPr/>
          <a:lstStyle/>
          <a:p>
            <a:fld id="{6D22F896-40B5-4ADD-8801-0D06FADFA095}" type="slidenum">
              <a:rPr lang="en-US" smtClean="0"/>
              <a:t>5</a:t>
            </a:fld>
            <a:endParaRPr lang="en-US" dirty="0"/>
          </a:p>
        </p:txBody>
      </p:sp>
    </p:spTree>
    <p:extLst>
      <p:ext uri="{BB962C8B-B14F-4D97-AF65-F5344CB8AC3E}">
        <p14:creationId xmlns:p14="http://schemas.microsoft.com/office/powerpoint/2010/main" val="1166175638"/>
      </p:ext>
    </p:extLst>
  </p:cSld>
  <p:clrMapOvr>
    <a:masterClrMapping/>
  </p:clrMapOvr>
  <p:transition spd="slow">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692B5-1146-4FC6-B9D7-D878394CDEEB}"/>
              </a:ext>
            </a:extLst>
          </p:cNvPr>
          <p:cNvSpPr>
            <a:spLocks noGrp="1"/>
          </p:cNvSpPr>
          <p:nvPr>
            <p:ph type="title"/>
          </p:nvPr>
        </p:nvSpPr>
        <p:spPr/>
        <p:txBody>
          <a:bodyPr/>
          <a:lstStyle/>
          <a:p>
            <a:pPr algn="ctr"/>
            <a:r>
              <a:rPr lang="en-US" dirty="0"/>
              <a:t>References </a:t>
            </a:r>
          </a:p>
        </p:txBody>
      </p:sp>
      <p:sp>
        <p:nvSpPr>
          <p:cNvPr id="3" name="Content Placeholder 2">
            <a:extLst>
              <a:ext uri="{FF2B5EF4-FFF2-40B4-BE49-F238E27FC236}">
                <a16:creationId xmlns:a16="http://schemas.microsoft.com/office/drawing/2014/main" id="{127242B9-0AA0-4772-B8A4-78314850CED9}"/>
              </a:ext>
            </a:extLst>
          </p:cNvPr>
          <p:cNvSpPr>
            <a:spLocks noGrp="1"/>
          </p:cNvSpPr>
          <p:nvPr>
            <p:ph idx="1"/>
          </p:nvPr>
        </p:nvSpPr>
        <p:spPr/>
        <p:txBody>
          <a:bodyPr>
            <a:normAutofit lnSpcReduction="10000"/>
          </a:bodyPr>
          <a:lstStyle/>
          <a:p>
            <a:r>
              <a:rPr lang="en-US" dirty="0"/>
              <a:t>Best, D., Irving, J., &amp; Albertson, K. (2017). Recovery and desistance: what the emerging recovery movement in the alcohol and drug area can learn from models of desistance from offending. </a:t>
            </a:r>
            <a:r>
              <a:rPr lang="en-US" i="1" dirty="0"/>
              <a:t>Addiction Research &amp; Theory</a:t>
            </a:r>
            <a:r>
              <a:rPr lang="en-US" dirty="0"/>
              <a:t>, </a:t>
            </a:r>
            <a:r>
              <a:rPr lang="en-US" i="1" dirty="0"/>
              <a:t>25</a:t>
            </a:r>
            <a:r>
              <a:rPr lang="en-US" dirty="0"/>
              <a:t>(1), 1-10.</a:t>
            </a:r>
          </a:p>
          <a:p>
            <a:r>
              <a:rPr lang="en-US" dirty="0"/>
              <a:t>Gallagher, J. R., Wahler, E. A., Minasian, R. M., &amp; Edwards, A. (2019). Treating opioid use disorders in drug court: Participants' views on using medication-assisted treatments (MATs) to support recovery. </a:t>
            </a:r>
            <a:r>
              <a:rPr lang="en-US" i="1" dirty="0"/>
              <a:t>International criminal justice review</a:t>
            </a:r>
            <a:r>
              <a:rPr lang="en-US" dirty="0"/>
              <a:t>, </a:t>
            </a:r>
            <a:r>
              <a:rPr lang="en-US" i="1" dirty="0"/>
              <a:t>29</a:t>
            </a:r>
            <a:r>
              <a:rPr lang="en-US" dirty="0"/>
              <a:t>(3), 249-261.</a:t>
            </a:r>
          </a:p>
          <a:p>
            <a:r>
              <a:rPr lang="en-US" dirty="0"/>
              <a:t>Van Wormer, K., &amp; Davis, D. R. (2016). </a:t>
            </a:r>
            <a:r>
              <a:rPr lang="en-US" i="1" dirty="0"/>
              <a:t>Addiction treatment</a:t>
            </a:r>
            <a:r>
              <a:rPr lang="en-US" dirty="0"/>
              <a:t>. Cengage Learning.</a:t>
            </a:r>
          </a:p>
          <a:p>
            <a:endParaRPr lang="en-US" dirty="0"/>
          </a:p>
        </p:txBody>
      </p:sp>
      <p:sp>
        <p:nvSpPr>
          <p:cNvPr id="4" name="Slide Number Placeholder 3">
            <a:extLst>
              <a:ext uri="{FF2B5EF4-FFF2-40B4-BE49-F238E27FC236}">
                <a16:creationId xmlns:a16="http://schemas.microsoft.com/office/drawing/2014/main" id="{406AE232-1C36-4B0A-83E2-527312786DE1}"/>
              </a:ext>
            </a:extLst>
          </p:cNvPr>
          <p:cNvSpPr>
            <a:spLocks noGrp="1"/>
          </p:cNvSpPr>
          <p:nvPr>
            <p:ph type="sldNum" sz="quarter" idx="12"/>
          </p:nvPr>
        </p:nvSpPr>
        <p:spPr/>
        <p:txBody>
          <a:bodyPr/>
          <a:lstStyle/>
          <a:p>
            <a:fld id="{6D22F896-40B5-4ADD-8801-0D06FADFA095}" type="slidenum">
              <a:rPr lang="en-US" smtClean="0"/>
              <a:t>6</a:t>
            </a:fld>
            <a:endParaRPr lang="en-US" dirty="0"/>
          </a:p>
        </p:txBody>
      </p:sp>
    </p:spTree>
    <p:extLst>
      <p:ext uri="{BB962C8B-B14F-4D97-AF65-F5344CB8AC3E}">
        <p14:creationId xmlns:p14="http://schemas.microsoft.com/office/powerpoint/2010/main" val="42278419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E11E5-119A-4A55-B0D0-D5CD0E06255B}"/>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B5120B71-2F90-454B-BA56-D5B100F741BE}"/>
              </a:ext>
            </a:extLst>
          </p:cNvPr>
          <p:cNvSpPr>
            <a:spLocks noGrp="1"/>
          </p:cNvSpPr>
          <p:nvPr>
            <p:ph idx="1"/>
          </p:nvPr>
        </p:nvSpPr>
        <p:spPr/>
        <p:txBody>
          <a:bodyPr/>
          <a:lstStyle/>
          <a:p>
            <a:endParaRPr lang="en-US" dirty="0"/>
          </a:p>
          <a:p>
            <a:endParaRPr lang="en-US" dirty="0"/>
          </a:p>
          <a:p>
            <a:pPr marL="0" indent="0">
              <a:buNone/>
            </a:pPr>
            <a:r>
              <a:rPr lang="en-US" dirty="0"/>
              <a:t>				The End </a:t>
            </a:r>
          </a:p>
          <a:p>
            <a:pPr marL="0" indent="0" algn="ctr">
              <a:buNone/>
            </a:pPr>
            <a:r>
              <a:rPr lang="en-US" dirty="0"/>
              <a:t>Presentation by </a:t>
            </a:r>
          </a:p>
        </p:txBody>
      </p:sp>
      <p:sp>
        <p:nvSpPr>
          <p:cNvPr id="4" name="Slide Number Placeholder 3">
            <a:extLst>
              <a:ext uri="{FF2B5EF4-FFF2-40B4-BE49-F238E27FC236}">
                <a16:creationId xmlns:a16="http://schemas.microsoft.com/office/drawing/2014/main" id="{6029C1A8-C1A7-4977-81DB-5AF5B1B5F7AD}"/>
              </a:ext>
            </a:extLst>
          </p:cNvPr>
          <p:cNvSpPr>
            <a:spLocks noGrp="1"/>
          </p:cNvSpPr>
          <p:nvPr>
            <p:ph type="sldNum" sz="quarter" idx="12"/>
          </p:nvPr>
        </p:nvSpPr>
        <p:spPr/>
        <p:txBody>
          <a:bodyPr/>
          <a:lstStyle/>
          <a:p>
            <a:fld id="{6D22F896-40B5-4ADD-8801-0D06FADFA095}" type="slidenum">
              <a:rPr lang="en-US" smtClean="0"/>
              <a:t>7</a:t>
            </a:fld>
            <a:endParaRPr lang="en-US" dirty="0"/>
          </a:p>
        </p:txBody>
      </p:sp>
    </p:spTree>
    <p:extLst>
      <p:ext uri="{BB962C8B-B14F-4D97-AF65-F5344CB8AC3E}">
        <p14:creationId xmlns:p14="http://schemas.microsoft.com/office/powerpoint/2010/main" val="263881513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TM04033917[[fn=Berlin]]</Template>
  <TotalTime>44</TotalTime>
  <Words>747</Words>
  <Application>Microsoft Office PowerPoint</Application>
  <PresentationFormat>Widescreen</PresentationFormat>
  <Paragraphs>44</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Trebuchet MS</vt:lpstr>
      <vt:lpstr>Berlin</vt:lpstr>
      <vt:lpstr>The Drug problem and Fixing it </vt:lpstr>
      <vt:lpstr>Summary </vt:lpstr>
      <vt:lpstr>Reasons for why Youths engage in drug abuse</vt:lpstr>
      <vt:lpstr>Effects of Drug abuse</vt:lpstr>
      <vt:lpstr>Fixing drug Problem</vt:lpstr>
      <vt:lpstr>References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Drug problem and Fixing it</dc:title>
  <dc:creator>MM</dc:creator>
  <cp:lastModifiedBy>MM</cp:lastModifiedBy>
  <cp:revision>8</cp:revision>
  <dcterms:created xsi:type="dcterms:W3CDTF">2020-04-24T23:38:22Z</dcterms:created>
  <dcterms:modified xsi:type="dcterms:W3CDTF">2020-04-25T00:22:49Z</dcterms:modified>
</cp:coreProperties>
</file>